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658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90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61629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9104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21388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9445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543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034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  <a:cs typeface="Calibri" panose="020F0502020204030204" pitchFamily="34" charset="0"/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50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16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46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940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743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74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307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744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2264F-0105-477B-91EC-49F4326DB9A9}" type="datetimeFigureOut">
              <a:rPr lang="en-US" smtClean="0"/>
              <a:t>7/6/2021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4FC89E89-BF1C-4932-95C9-0D9EEC39D3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031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0070C0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28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24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20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detroitmi.gov/datasets/dpd-homicide-offenses-victims-confirmed" TargetMode="External"/><Relationship Id="rId2" Type="http://schemas.openxmlformats.org/officeDocument/2006/relationships/hyperlink" Target="https://data.detroitmi.gov/datasets/dpd-carjacking-offenses-victims-confirmed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55A6-C430-4AAA-B0C7-1DA8A3BD2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8593536" cy="1646302"/>
          </a:xfrm>
        </p:spPr>
        <p:txBody>
          <a:bodyPr/>
          <a:lstStyle/>
          <a:p>
            <a:pPr algn="l"/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COMPARISON OF DETROIT HOMICIDE AND CARJACKING LOCATIONS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A7F894-A161-4FB9-B80C-AC540A2C71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373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3F265-5642-4ACA-9764-182543440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Liquor Store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6F8BD-2CCA-4866-A053-4C5709AC5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EBCDAB-1517-4C6E-A762-3597655A1F05}"/>
              </a:ext>
            </a:extLst>
          </p:cNvPr>
          <p:cNvPicPr/>
          <p:nvPr/>
        </p:nvPicPr>
        <p:blipFill rotWithShape="1">
          <a:blip r:embed="rId2"/>
          <a:srcRect l="17094" t="31071" r="26923" b="8211"/>
          <a:stretch/>
        </p:blipFill>
        <p:spPr bwMode="auto">
          <a:xfrm>
            <a:off x="896822" y="2110764"/>
            <a:ext cx="3859358" cy="26364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D7366D-6B62-44D9-B8A1-141454F1D470}"/>
              </a:ext>
            </a:extLst>
          </p:cNvPr>
          <p:cNvPicPr/>
          <p:nvPr/>
        </p:nvPicPr>
        <p:blipFill rotWithShape="1">
          <a:blip r:embed="rId3"/>
          <a:srcRect l="16827" t="30787" r="28045" b="9635"/>
          <a:stretch/>
        </p:blipFill>
        <p:spPr bwMode="auto">
          <a:xfrm>
            <a:off x="4975668" y="4100975"/>
            <a:ext cx="4227204" cy="24270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259C38-D56E-46A9-A994-29686B5DB5E1}"/>
              </a:ext>
            </a:extLst>
          </p:cNvPr>
          <p:cNvSpPr txBox="1"/>
          <p:nvPr/>
        </p:nvSpPr>
        <p:spPr>
          <a:xfrm>
            <a:off x="1237957" y="5303520"/>
            <a:ext cx="233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Carjackings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A0F3FF-1E75-4805-B5BF-F5781DCA8182}"/>
              </a:ext>
            </a:extLst>
          </p:cNvPr>
          <p:cNvSpPr txBox="1"/>
          <p:nvPr/>
        </p:nvSpPr>
        <p:spPr>
          <a:xfrm>
            <a:off x="5948291" y="3106617"/>
            <a:ext cx="233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Homicides</a:t>
            </a:r>
          </a:p>
        </p:txBody>
      </p:sp>
    </p:spTree>
    <p:extLst>
      <p:ext uri="{BB962C8B-B14F-4D97-AF65-F5344CB8AC3E}">
        <p14:creationId xmlns:p14="http://schemas.microsoft.com/office/powerpoint/2010/main" val="2915875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8072-8AC4-42D8-B26A-673088F2A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Construction site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382C3-1D39-40CC-B422-3C10560F1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54510F-C876-484A-8ABD-B8A88F943448}"/>
              </a:ext>
            </a:extLst>
          </p:cNvPr>
          <p:cNvPicPr/>
          <p:nvPr/>
        </p:nvPicPr>
        <p:blipFill rotWithShape="1">
          <a:blip r:embed="rId2"/>
          <a:srcRect l="17308" t="30787" r="27084" b="13341"/>
          <a:stretch/>
        </p:blipFill>
        <p:spPr bwMode="auto">
          <a:xfrm>
            <a:off x="677334" y="1930399"/>
            <a:ext cx="3936869" cy="25149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CF5437-BC57-41C5-B1EA-D14E1747E472}"/>
              </a:ext>
            </a:extLst>
          </p:cNvPr>
          <p:cNvPicPr/>
          <p:nvPr/>
        </p:nvPicPr>
        <p:blipFill rotWithShape="1">
          <a:blip r:embed="rId3"/>
          <a:srcRect l="19392" t="40195" r="27932" b="7924"/>
          <a:stretch/>
        </p:blipFill>
        <p:spPr bwMode="auto">
          <a:xfrm>
            <a:off x="4769241" y="3946158"/>
            <a:ext cx="4220014" cy="25149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6A52D5-B961-4076-A8BC-58A72A5B6076}"/>
              </a:ext>
            </a:extLst>
          </p:cNvPr>
          <p:cNvSpPr txBox="1"/>
          <p:nvPr/>
        </p:nvSpPr>
        <p:spPr>
          <a:xfrm>
            <a:off x="5948291" y="3106617"/>
            <a:ext cx="233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Homicides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6C46F6-0A7A-4394-9277-5D6CAA347316}"/>
              </a:ext>
            </a:extLst>
          </p:cNvPr>
          <p:cNvSpPr txBox="1"/>
          <p:nvPr/>
        </p:nvSpPr>
        <p:spPr>
          <a:xfrm>
            <a:off x="1237957" y="5303520"/>
            <a:ext cx="233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Carjackings</a:t>
            </a:r>
          </a:p>
        </p:txBody>
      </p:sp>
    </p:spTree>
    <p:extLst>
      <p:ext uri="{BB962C8B-B14F-4D97-AF65-F5344CB8AC3E}">
        <p14:creationId xmlns:p14="http://schemas.microsoft.com/office/powerpoint/2010/main" val="3719301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FFB33-5E77-4CF5-906F-53FDBB878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Convenience store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4F1FC-E90C-4621-A33E-E67FEF8AE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1AF521-206D-4B4C-82F7-0B6E1F8C325A}"/>
              </a:ext>
            </a:extLst>
          </p:cNvPr>
          <p:cNvPicPr/>
          <p:nvPr/>
        </p:nvPicPr>
        <p:blipFill rotWithShape="1">
          <a:blip r:embed="rId2"/>
          <a:srcRect l="18317" t="30950" r="28192" b="11364"/>
          <a:stretch/>
        </p:blipFill>
        <p:spPr bwMode="auto">
          <a:xfrm>
            <a:off x="677334" y="2160589"/>
            <a:ext cx="4049411" cy="24676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6C27E9-159B-4730-9F76-E4FC8C2409C3}"/>
              </a:ext>
            </a:extLst>
          </p:cNvPr>
          <p:cNvPicPr/>
          <p:nvPr/>
        </p:nvPicPr>
        <p:blipFill rotWithShape="1">
          <a:blip r:embed="rId3"/>
          <a:srcRect l="19052" t="29744" r="28174" b="12056"/>
          <a:stretch/>
        </p:blipFill>
        <p:spPr bwMode="auto">
          <a:xfrm>
            <a:off x="4910019" y="4100975"/>
            <a:ext cx="4049410" cy="24676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E620B3-8D07-4603-BEF4-E365F2759999}"/>
              </a:ext>
            </a:extLst>
          </p:cNvPr>
          <p:cNvSpPr txBox="1"/>
          <p:nvPr/>
        </p:nvSpPr>
        <p:spPr>
          <a:xfrm>
            <a:off x="5948291" y="3106617"/>
            <a:ext cx="233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Homicides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FEE68E-853C-42B8-85AA-35FFB21FAD48}"/>
              </a:ext>
            </a:extLst>
          </p:cNvPr>
          <p:cNvSpPr txBox="1"/>
          <p:nvPr/>
        </p:nvSpPr>
        <p:spPr>
          <a:xfrm>
            <a:off x="1237957" y="5303520"/>
            <a:ext cx="233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Carjackings</a:t>
            </a:r>
          </a:p>
        </p:txBody>
      </p:sp>
    </p:spTree>
    <p:extLst>
      <p:ext uri="{BB962C8B-B14F-4D97-AF65-F5344CB8AC3E}">
        <p14:creationId xmlns:p14="http://schemas.microsoft.com/office/powerpoint/2010/main" val="4054441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316EF-643B-448B-9F6A-1FD1C7E42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Coffee / sandwich / diner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CCA1A-14C8-4E71-8664-5956F2F9B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193224-494B-416A-99AA-F288E63C52A2}"/>
              </a:ext>
            </a:extLst>
          </p:cNvPr>
          <p:cNvPicPr/>
          <p:nvPr/>
        </p:nvPicPr>
        <p:blipFill rotWithShape="1">
          <a:blip r:embed="rId2"/>
          <a:srcRect l="17189" t="31318" r="28067" b="14181"/>
          <a:stretch/>
        </p:blipFill>
        <p:spPr bwMode="auto">
          <a:xfrm>
            <a:off x="677333" y="2160589"/>
            <a:ext cx="4021275" cy="24676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BBADD46-FB42-4064-827B-7FF1439404AB}"/>
              </a:ext>
            </a:extLst>
          </p:cNvPr>
          <p:cNvPicPr/>
          <p:nvPr/>
        </p:nvPicPr>
        <p:blipFill rotWithShape="1">
          <a:blip r:embed="rId3"/>
          <a:srcRect l="18027" t="30818" r="27783" b="13205"/>
          <a:stretch/>
        </p:blipFill>
        <p:spPr bwMode="auto">
          <a:xfrm>
            <a:off x="4827441" y="4100975"/>
            <a:ext cx="4147747" cy="24676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A7B4A9-E690-4A25-984D-04703EEA73CC}"/>
              </a:ext>
            </a:extLst>
          </p:cNvPr>
          <p:cNvSpPr txBox="1"/>
          <p:nvPr/>
        </p:nvSpPr>
        <p:spPr>
          <a:xfrm>
            <a:off x="5948291" y="3106617"/>
            <a:ext cx="233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Homicides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908431-8264-43B3-ADD8-D1429B15AD58}"/>
              </a:ext>
            </a:extLst>
          </p:cNvPr>
          <p:cNvSpPr txBox="1"/>
          <p:nvPr/>
        </p:nvSpPr>
        <p:spPr>
          <a:xfrm>
            <a:off x="1237957" y="5303520"/>
            <a:ext cx="2335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Carjackings</a:t>
            </a:r>
          </a:p>
        </p:txBody>
      </p:sp>
    </p:spTree>
    <p:extLst>
      <p:ext uri="{BB962C8B-B14F-4D97-AF65-F5344CB8AC3E}">
        <p14:creationId xmlns:p14="http://schemas.microsoft.com/office/powerpoint/2010/main" val="2631614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B8AD-6484-4D24-ABB7-B8659C327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210B7-7772-43FD-8025-DD0077162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17785"/>
            <a:ext cx="8596668" cy="499403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Carjackings and Homicides do have some common / overlapping locations</a:t>
            </a:r>
          </a:p>
          <a:p>
            <a:pPr lvl="1"/>
            <a:r>
              <a:rPr lang="en-US" dirty="0"/>
              <a:t>More carjackings tend to happen around restaurants and fast-food places than homicides</a:t>
            </a:r>
          </a:p>
          <a:p>
            <a:pPr lvl="1"/>
            <a:r>
              <a:rPr lang="en-US" dirty="0"/>
              <a:t>More homicides were committed close to liquor stores, bars / wine bars </a:t>
            </a:r>
          </a:p>
          <a:p>
            <a:pPr lvl="1"/>
            <a:r>
              <a:rPr lang="en-US" dirty="0"/>
              <a:t>ATMs were more commonly found near homicide incidents</a:t>
            </a:r>
          </a:p>
          <a:p>
            <a:r>
              <a:rPr lang="en-US" dirty="0"/>
              <a:t>Additional data pertaining to following may be gathered for more deeper analysis</a:t>
            </a:r>
          </a:p>
          <a:p>
            <a:pPr lvl="1"/>
            <a:r>
              <a:rPr lang="en-US" dirty="0"/>
              <a:t>to sex of victims and offenders</a:t>
            </a:r>
          </a:p>
          <a:p>
            <a:pPr lvl="1"/>
            <a:r>
              <a:rPr lang="en-US" dirty="0"/>
              <a:t> venues economic</a:t>
            </a:r>
          </a:p>
          <a:p>
            <a:pPr lvl="1"/>
            <a:r>
              <a:rPr lang="en-US" dirty="0"/>
              <a:t>educational data</a:t>
            </a:r>
          </a:p>
          <a:p>
            <a:pPr lvl="1"/>
            <a:r>
              <a:rPr lang="en-US" dirty="0"/>
              <a:t> Volume of data may also be increased for more meaningful and correlated clusters</a:t>
            </a:r>
          </a:p>
        </p:txBody>
      </p:sp>
    </p:spTree>
    <p:extLst>
      <p:ext uri="{BB962C8B-B14F-4D97-AF65-F5344CB8AC3E}">
        <p14:creationId xmlns:p14="http://schemas.microsoft.com/office/powerpoint/2010/main" val="4124199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BA828-3583-4E9E-A981-4350D1758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Finding crime patterns is important to fight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78A88-65C3-4183-9981-77AC44BE4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Governance has to tackle crime and the law enforcement needs all the tools to curb it</a:t>
            </a:r>
          </a:p>
          <a:p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Violent crimes take the higher priority </a:t>
            </a:r>
          </a:p>
          <a:p>
            <a:pPr lvl="1"/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Homicide and carjacking are two such categories</a:t>
            </a:r>
          </a:p>
          <a:p>
            <a:pPr lvl="1"/>
            <a:endParaRPr lang="en-US" dirty="0">
              <a:cs typeface="Times New Roman" panose="02020603050405020304" pitchFamily="18" charset="0"/>
            </a:endParaRPr>
          </a:p>
          <a:p>
            <a:r>
              <a:rPr lang="en-US" dirty="0">
                <a:cs typeface="Times New Roman" panose="02020603050405020304" pitchFamily="18" charset="0"/>
              </a:rPr>
              <a:t>DPD as well as city council have interest in order to help society</a:t>
            </a:r>
            <a:endParaRPr lang="en-US" dirty="0"/>
          </a:p>
          <a:p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290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D0C28-AE8B-4B42-ADE3-5E89F14D0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BD6F2-B16B-4152-9940-DA0B924E1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City of Detroit Open Data Portal </a:t>
            </a:r>
            <a:r>
              <a:rPr lang="en-US" dirty="0"/>
              <a:t> website provides data for all of its crime categories</a:t>
            </a:r>
          </a:p>
          <a:p>
            <a:pPr lvl="1"/>
            <a:r>
              <a:rPr lang="en-US" dirty="0">
                <a:hlinkClick r:id="rId2"/>
              </a:rPr>
              <a:t>https://data.detroitmi.gov/datasets/dpd-carjacking-offenses-victims-confirmed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https://data.detroitmi.gov/datasets/dpd-homicide-offenses-victims-confirmed</a:t>
            </a:r>
            <a:endParaRPr lang="en-US" dirty="0"/>
          </a:p>
          <a:p>
            <a:pPr lvl="1"/>
            <a:r>
              <a:rPr lang="en-US" dirty="0"/>
              <a:t>1271 and 594 rows respectively</a:t>
            </a:r>
          </a:p>
          <a:p>
            <a:r>
              <a:rPr lang="en-US" dirty="0"/>
              <a:t>Repetitive / duplicate data was dropped, formatting was standardized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130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1AC69-C92A-46D0-AC62-1257D6D49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DPD precinct vise crime distribution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20135-9F6D-4D32-B261-59A0C71CD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Carjacking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Homicide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2A02A3-441E-4714-ADC7-6359C2518DB6}"/>
              </a:ext>
            </a:extLst>
          </p:cNvPr>
          <p:cNvPicPr/>
          <p:nvPr/>
        </p:nvPicPr>
        <p:blipFill rotWithShape="1">
          <a:blip r:embed="rId2"/>
          <a:srcRect l="15705" t="54732" r="54647" b="9350"/>
          <a:stretch/>
        </p:blipFill>
        <p:spPr bwMode="auto">
          <a:xfrm>
            <a:off x="4316778" y="1894261"/>
            <a:ext cx="3765452" cy="23528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03E769-8FB7-447C-8374-47181AE1D8AE}"/>
              </a:ext>
            </a:extLst>
          </p:cNvPr>
          <p:cNvPicPr/>
          <p:nvPr/>
        </p:nvPicPr>
        <p:blipFill rotWithShape="1">
          <a:blip r:embed="rId3"/>
          <a:srcRect l="15706" t="41904" r="55608" b="23033"/>
          <a:stretch/>
        </p:blipFill>
        <p:spPr bwMode="auto">
          <a:xfrm>
            <a:off x="4316778" y="4247111"/>
            <a:ext cx="3765452" cy="215633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50628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C054-BEE6-41F3-8026-FDB257C84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and day vise distributions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F0B7E-AEB3-4FAD-BFFE-BAE855B0F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50499"/>
            <a:ext cx="8596668" cy="4690864"/>
          </a:xfrm>
        </p:spPr>
        <p:txBody>
          <a:bodyPr/>
          <a:lstStyle/>
          <a:p>
            <a:r>
              <a:rPr lang="en-US" dirty="0"/>
              <a:t>             Carjacking				               Homicide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919015-0031-4403-948C-C384B3AE10FE}"/>
              </a:ext>
            </a:extLst>
          </p:cNvPr>
          <p:cNvPicPr/>
          <p:nvPr/>
        </p:nvPicPr>
        <p:blipFill rotWithShape="1">
          <a:blip r:embed="rId2"/>
          <a:srcRect l="16025" t="31072" r="53045" b="34150"/>
          <a:stretch/>
        </p:blipFill>
        <p:spPr bwMode="auto">
          <a:xfrm>
            <a:off x="1012875" y="2160589"/>
            <a:ext cx="3213466" cy="23551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213725-A031-4221-833A-1B47CDB42A89}"/>
              </a:ext>
            </a:extLst>
          </p:cNvPr>
          <p:cNvPicPr/>
          <p:nvPr/>
        </p:nvPicPr>
        <p:blipFill rotWithShape="1">
          <a:blip r:embed="rId3"/>
          <a:srcRect l="15705" t="47891" r="52884" b="15621"/>
          <a:stretch/>
        </p:blipFill>
        <p:spPr bwMode="auto">
          <a:xfrm>
            <a:off x="5345724" y="2160588"/>
            <a:ext cx="3213466" cy="23551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3C8769-01D4-420F-BC85-E4376E5B80A4}"/>
              </a:ext>
            </a:extLst>
          </p:cNvPr>
          <p:cNvPicPr/>
          <p:nvPr/>
        </p:nvPicPr>
        <p:blipFill rotWithShape="1">
          <a:blip r:embed="rId4"/>
          <a:srcRect l="14262" t="44755" r="50962" b="20468"/>
          <a:stretch/>
        </p:blipFill>
        <p:spPr bwMode="auto">
          <a:xfrm>
            <a:off x="1012875" y="4515728"/>
            <a:ext cx="3213466" cy="17392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3534D-0EC6-48C8-9743-86859AA0C151}"/>
              </a:ext>
            </a:extLst>
          </p:cNvPr>
          <p:cNvPicPr/>
          <p:nvPr/>
        </p:nvPicPr>
        <p:blipFill rotWithShape="1">
          <a:blip r:embed="rId5"/>
          <a:srcRect l="15064" t="53877" r="54327" b="11644"/>
          <a:stretch/>
        </p:blipFill>
        <p:spPr bwMode="auto">
          <a:xfrm>
            <a:off x="5628799" y="4515728"/>
            <a:ext cx="2930391" cy="17326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37678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D722A-4C34-4DB9-BF11-CD671D9A3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Carjacking most common venues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D2EC8-7720-4A85-A300-76071885B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750CCA-1493-4FB4-8242-9AEF814E7A36}"/>
              </a:ext>
            </a:extLst>
          </p:cNvPr>
          <p:cNvPicPr/>
          <p:nvPr/>
        </p:nvPicPr>
        <p:blipFill rotWithShape="1">
          <a:blip r:embed="rId2"/>
          <a:srcRect l="27345" t="20240" r="38039" b="5359"/>
          <a:stretch/>
        </p:blipFill>
        <p:spPr bwMode="auto">
          <a:xfrm>
            <a:off x="1772530" y="1223889"/>
            <a:ext cx="5387926" cy="56341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6649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762ED-5A18-4999-B233-5A1FF9883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Homicide most common venues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0FECE-9397-420D-BD98-C09DF5F5D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13B4D2-E9C8-4460-B9F7-0B72CAEA0D4C}"/>
              </a:ext>
            </a:extLst>
          </p:cNvPr>
          <p:cNvPicPr/>
          <p:nvPr/>
        </p:nvPicPr>
        <p:blipFill rotWithShape="1">
          <a:blip r:embed="rId2"/>
          <a:srcRect l="27083" t="20239" r="37820" b="5569"/>
          <a:stretch/>
        </p:blipFill>
        <p:spPr bwMode="auto">
          <a:xfrm>
            <a:off x="1856935" y="1153551"/>
            <a:ext cx="5341522" cy="57044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83988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9B812-E861-4F32-B78B-BBCD2CCCF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A92FF-E36C-4A1B-B9D9-33CD6E9396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  <a:p>
            <a:pPr lvl="1"/>
            <a:r>
              <a:rPr lang="en-US" dirty="0"/>
              <a:t>K = 16 for optimum clusters</a:t>
            </a:r>
          </a:p>
          <a:p>
            <a:pPr lvl="1"/>
            <a:r>
              <a:rPr lang="en-US" dirty="0"/>
              <a:t>Initially all features were used</a:t>
            </a:r>
          </a:p>
          <a:p>
            <a:pPr lvl="1"/>
            <a:r>
              <a:rPr lang="en-US" dirty="0"/>
              <a:t>Later on features causing unwanted bias were dropped to focus on venues themselves</a:t>
            </a:r>
          </a:p>
        </p:txBody>
      </p:sp>
    </p:spTree>
    <p:extLst>
      <p:ext uri="{BB962C8B-B14F-4D97-AF65-F5344CB8AC3E}">
        <p14:creationId xmlns:p14="http://schemas.microsoft.com/office/powerpoint/2010/main" val="3595351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94C03-6372-407A-9ECE-1EF5ABAB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Detroit Homicide locations /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3F927-CCCB-4B12-96B1-7F52274CF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D03CB0-2B8E-473B-A6E0-40F37D17ED27}"/>
              </a:ext>
            </a:extLst>
          </p:cNvPr>
          <p:cNvPicPr/>
          <p:nvPr/>
        </p:nvPicPr>
        <p:blipFill rotWithShape="1">
          <a:blip r:embed="rId2"/>
          <a:srcRect l="15705" t="23659" r="11699" b="5075"/>
          <a:stretch/>
        </p:blipFill>
        <p:spPr bwMode="auto">
          <a:xfrm>
            <a:off x="844062" y="1930401"/>
            <a:ext cx="8159261" cy="4318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161793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</TotalTime>
  <Words>282</Words>
  <Application>Microsoft Office PowerPoint</Application>
  <PresentationFormat>Widescreen</PresentationFormat>
  <Paragraphs>52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Wingdings 3</vt:lpstr>
      <vt:lpstr>Facet</vt:lpstr>
      <vt:lpstr>COMPARISON OF DETROIT HOMICIDE AND CARJACKING LOCATIONS</vt:lpstr>
      <vt:lpstr>Finding crime patterns is important to fight it</vt:lpstr>
      <vt:lpstr>Data acquisition and cleaning</vt:lpstr>
      <vt:lpstr>DPD precinct vise crime distribution </vt:lpstr>
      <vt:lpstr>Time and day vise distributions</vt:lpstr>
      <vt:lpstr>Carjacking most common venues</vt:lpstr>
      <vt:lpstr>Homicide most common venues</vt:lpstr>
      <vt:lpstr>Applying the model</vt:lpstr>
      <vt:lpstr>Detroit Homicide locations / Clusters</vt:lpstr>
      <vt:lpstr>Liquor Store clusters</vt:lpstr>
      <vt:lpstr>Construction site clusters</vt:lpstr>
      <vt:lpstr>Convenience store clusters</vt:lpstr>
      <vt:lpstr>Coffee / sandwich / diner clusters</vt:lpstr>
      <vt:lpstr>Conclusion and future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COMPARISON OF DETROIT HOMICIDE AND CARJACKING LOCATIONS</dc:title>
  <dc:creator>usman</dc:creator>
  <cp:lastModifiedBy>usman</cp:lastModifiedBy>
  <cp:revision>10</cp:revision>
  <dcterms:created xsi:type="dcterms:W3CDTF">2021-07-06T18:04:00Z</dcterms:created>
  <dcterms:modified xsi:type="dcterms:W3CDTF">2021-07-06T18:58:20Z</dcterms:modified>
</cp:coreProperties>
</file>

<file path=docProps/thumbnail.jpeg>
</file>